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4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9" r:id="rId4"/>
    <p:sldId id="260" r:id="rId5"/>
    <p:sldId id="277" r:id="rId6"/>
    <p:sldId id="262" r:id="rId7"/>
    <p:sldId id="258" r:id="rId8"/>
    <p:sldId id="284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9" r:id="rId17"/>
    <p:sldId id="271" r:id="rId18"/>
    <p:sldId id="28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4F7169-B98A-4286-910C-E26DBF61F1C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CD00C4-0057-4C65-B9C7-9DA30730C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МБОУ « Кантемировский лицей»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Проект </a:t>
            </a:r>
          </a:p>
          <a:p>
            <a:pPr algn="ctr">
              <a:buNone/>
            </a:pPr>
            <a:r>
              <a:rPr lang="ru-RU" sz="6600" dirty="0" smtClean="0"/>
              <a:t>« Цена здоровья ученика»</a:t>
            </a:r>
          </a:p>
          <a:p>
            <a:pPr algn="ctr">
              <a:buNone/>
            </a:pPr>
            <a:r>
              <a:rPr lang="ru-RU" sz="2400" dirty="0" smtClean="0"/>
              <a:t>                                                       Выполнили </a:t>
            </a:r>
          </a:p>
          <a:p>
            <a:pPr algn="ctr">
              <a:buNone/>
            </a:pPr>
            <a:r>
              <a:rPr lang="ru-RU" sz="2400" smtClean="0"/>
              <a:t>                                                                   учащиеся </a:t>
            </a:r>
            <a:r>
              <a:rPr lang="ru-RU" sz="2400" dirty="0" smtClean="0"/>
              <a:t>2-а класса</a:t>
            </a:r>
            <a:endParaRPr lang="ru-RU" sz="2400" dirty="0"/>
          </a:p>
        </p:txBody>
      </p:sp>
      <p:pic>
        <p:nvPicPr>
          <p:cNvPr id="4" name="Picture 7" descr="51732913_BACKPACK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286256"/>
            <a:ext cx="2143108" cy="226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 всё есть нормы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052513"/>
          <a:ext cx="8748713" cy="5805487"/>
        </p:xfrm>
        <a:graphic>
          <a:graphicData uri="http://schemas.openxmlformats.org/presentationml/2006/ole">
            <p:oleObj spid="_x0000_s1026" name="Слайд" r:id="rId3" imgW="4572139" imgH="3429123" progId="PowerPoint.Slide.8">
              <p:embed/>
            </p:oleObj>
          </a:graphicData>
        </a:graphic>
      </p:graphicFrame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95288" y="1196975"/>
            <a:ext cx="83534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Гигиенические требования к изданиям учебников для общего и начального профессионального образования», в которых регламентирован вес учебного издания для каждой возрастной группы.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должен превышать для учащихся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- 1-4-х классов – 300 г;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- 5-6-х классов – 400 г;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- 7-9-х классов – 500 г; 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- 10-11-х классов – 600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План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686800" cy="5373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/>
              <a:t>1.Узнать у медицинского работника школы о состоянии опорно-двигательной системы, в частности об осанке, ребят нашего класса.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/>
              <a:t>2.Проверить вес учебных пособий, необходимых по программе, и сравнить с гигиеническими нормами.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/>
              <a:t>3.В течение недели наблюдать за изменением веса ранца в связи с учебными нагрузками.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/>
              <a:t>4.Подвести итоги по позициям: самый легкий, самый тяжёлый …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/>
              <a:t>5. Дать рекомендации родителям, учителям, детям.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Проблемы с опорно-двигательным аппаратом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dirty="0" smtClean="0"/>
              <a:t>7человек с нарушением осанки;</a:t>
            </a:r>
          </a:p>
          <a:p>
            <a:pPr>
              <a:buNone/>
              <a:defRPr/>
            </a:pPr>
            <a:r>
              <a:rPr lang="ru-RU" dirty="0" smtClean="0"/>
              <a:t>3человека плоскостопие;</a:t>
            </a:r>
          </a:p>
          <a:p>
            <a:pPr>
              <a:buNone/>
              <a:defRPr/>
            </a:pPr>
            <a:r>
              <a:rPr lang="ru-RU" dirty="0" smtClean="0"/>
              <a:t>12человек здоровых.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 учебных предметов и тетрадей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dirty="0" smtClean="0"/>
              <a:t>Дневник – 260 г</a:t>
            </a:r>
          </a:p>
          <a:p>
            <a:pPr>
              <a:buNone/>
              <a:defRPr/>
            </a:pPr>
            <a:r>
              <a:rPr lang="ru-RU" dirty="0" smtClean="0"/>
              <a:t>«Математика» - 300г</a:t>
            </a:r>
          </a:p>
          <a:p>
            <a:pPr>
              <a:buNone/>
              <a:defRPr/>
            </a:pPr>
            <a:r>
              <a:rPr lang="ru-RU" dirty="0" smtClean="0"/>
              <a:t>«Русский язык» - 250г</a:t>
            </a:r>
          </a:p>
          <a:p>
            <a:pPr>
              <a:buNone/>
              <a:defRPr/>
            </a:pPr>
            <a:r>
              <a:rPr lang="ru-RU" dirty="0" smtClean="0"/>
              <a:t>Тетрадь-задачник – 150 г</a:t>
            </a:r>
          </a:p>
          <a:p>
            <a:pPr>
              <a:buNone/>
              <a:defRPr/>
            </a:pPr>
            <a:r>
              <a:rPr lang="ru-RU" dirty="0" smtClean="0"/>
              <a:t>«Английский язык» - 250г</a:t>
            </a:r>
          </a:p>
          <a:p>
            <a:pPr>
              <a:buNone/>
              <a:defRPr/>
            </a:pPr>
            <a:r>
              <a:rPr lang="ru-RU" dirty="0" smtClean="0"/>
              <a:t>Тетрадь печатной основой – 140 г</a:t>
            </a:r>
          </a:p>
          <a:p>
            <a:pPr>
              <a:buNone/>
              <a:defRPr/>
            </a:pPr>
            <a:r>
              <a:rPr lang="ru-RU" dirty="0" smtClean="0"/>
              <a:t>«Литературное чтение» - 300г</a:t>
            </a:r>
          </a:p>
          <a:p>
            <a:pPr>
              <a:buNone/>
              <a:defRPr/>
            </a:pPr>
            <a:r>
              <a:rPr lang="ru-RU" dirty="0" smtClean="0"/>
              <a:t>«Окружающий мир» - 300г</a:t>
            </a:r>
          </a:p>
          <a:p>
            <a:pPr>
              <a:buNone/>
              <a:defRPr/>
            </a:pPr>
            <a:r>
              <a:rPr lang="ru-RU" dirty="0" smtClean="0"/>
              <a:t>Тетрадь с печатной основой </a:t>
            </a:r>
            <a:r>
              <a:rPr lang="ru-RU" dirty="0" err="1" smtClean="0"/>
              <a:t>ок</a:t>
            </a:r>
            <a:r>
              <a:rPr lang="ru-RU" dirty="0" smtClean="0"/>
              <a:t>.– 120 г</a:t>
            </a:r>
          </a:p>
          <a:p>
            <a:pPr>
              <a:buNone/>
              <a:defRPr/>
            </a:pPr>
            <a:r>
              <a:rPr lang="ru-RU" dirty="0" smtClean="0"/>
              <a:t>Тетрадь с печатной основой м.– 100 г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503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 ранца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b="1" dirty="0" smtClean="0"/>
              <a:t>Вес ранца должен быть меньше 10% веса ученика, </a:t>
            </a:r>
          </a:p>
          <a:p>
            <a:pPr>
              <a:buNone/>
              <a:defRPr/>
            </a:pPr>
            <a:r>
              <a:rPr lang="ru-RU" b="1" dirty="0" smtClean="0"/>
              <a:t> т.е. вес ученика (в килограммах) надо умножить на 10 и разделить 100.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 ранца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dirty="0" smtClean="0"/>
              <a:t>В</a:t>
            </a:r>
            <a:r>
              <a:rPr lang="ru-RU" b="1" dirty="0" smtClean="0"/>
              <a:t>ес ранца должен быть меньше 10% веса ученика, </a:t>
            </a:r>
          </a:p>
          <a:p>
            <a:pPr>
              <a:buNone/>
              <a:defRPr/>
            </a:pPr>
            <a:r>
              <a:rPr lang="ru-RU" b="1" dirty="0" smtClean="0"/>
              <a:t> т.е. вес ученика (в килограммах) надо умножить на 10 и разделить 100.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Итоги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4933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самый правильный ранец – 0,3 кг;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самый тяжёлый ранец – 1кг 500 г;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самый тяжёлый ранец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с принадлежностями – 6 кг;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самый лёгкий ранец с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принадлежностями – 3,0 кг;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самый тяжёлый учебник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«Окружающий мир»;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самый «тяжёлый» учебный день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вторник, среда;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самый «лёгкий» учебный день 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err="1" smtClean="0"/>
              <a:t>онедельник</a:t>
            </a:r>
            <a:r>
              <a:rPr lang="ru-RU" sz="2800" dirty="0" smtClean="0"/>
              <a:t>, пятница;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17412" name="Picture 8" descr="imag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916113"/>
            <a:ext cx="30591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dirty="0" smtClean="0"/>
              <a:t>1.Мы увидели, что у 1ученицы вес ранца соответствует гигиеническим нормам, т.е. не превышает условного веса 0,5 кг. </a:t>
            </a:r>
          </a:p>
          <a:p>
            <a:pPr>
              <a:buNone/>
              <a:defRPr/>
            </a:pPr>
            <a:r>
              <a:rPr lang="ru-RU" dirty="0" smtClean="0"/>
              <a:t>2.Однако у 21 человека вес ранца превысил гигиеническую норму (1,15кг,1кг,0,9кг).</a:t>
            </a:r>
          </a:p>
          <a:p>
            <a:pPr>
              <a:buNone/>
              <a:defRPr/>
            </a:pPr>
            <a:r>
              <a:rPr lang="ru-RU" dirty="0" smtClean="0"/>
              <a:t>3.Ранцы-тяжеловесы могут стать причиной различных патологий в развитии опорно-двигательной и сердечно - сосудистой систем.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</a:rPr>
              <a:t>Как вес портфеля вредит здоровью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304800"/>
            <a:ext cx="8569325" cy="12160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33794" name="Organization Chart 3"/>
          <p:cNvGraphicFramePr>
            <a:graphicFrameLocks/>
          </p:cNvGraphicFramePr>
          <p:nvPr>
            <p:ph idx="1"/>
          </p:nvPr>
        </p:nvGraphicFramePr>
        <p:xfrm>
          <a:off x="285720" y="1500174"/>
          <a:ext cx="8229600" cy="4708525"/>
        </p:xfrm>
        <a:graphic>
          <a:graphicData uri="http://schemas.openxmlformats.org/drawingml/2006/compatibility">
            <com:legacyDrawing xmlns:com="http://schemas.openxmlformats.org/drawingml/2006/compatibility" spid="_x0000_s34818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Рекомендации родителям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1.</a:t>
            </a:r>
            <a:r>
              <a:rPr lang="ru-RU" sz="2800" dirty="0" smtClean="0"/>
              <a:t> Просим вас: не покупайте тяжелые ранцы! Врачи рекомендуют средний вес пустого ранца для ученика начальной школы – 300 г.</a:t>
            </a:r>
          </a:p>
          <a:p>
            <a:pPr eaLnBrk="1" hangingPunct="1">
              <a:buNone/>
              <a:defRPr/>
            </a:pPr>
            <a:r>
              <a:rPr lang="ru-RU" dirty="0" smtClean="0"/>
              <a:t>2.</a:t>
            </a:r>
            <a:r>
              <a:rPr lang="ru-RU" sz="2800" dirty="0" smtClean="0"/>
              <a:t> У ваших детей от тяжелых нагрузок портится осанка.</a:t>
            </a:r>
          </a:p>
          <a:p>
            <a:pPr eaLnBrk="1" hangingPunct="1">
              <a:buNone/>
              <a:defRPr/>
            </a:pPr>
            <a:r>
              <a:rPr lang="ru-RU" dirty="0" smtClean="0"/>
              <a:t>3.</a:t>
            </a:r>
            <a:r>
              <a:rPr lang="ru-RU" sz="2800" dirty="0" smtClean="0"/>
              <a:t> Ваши дети быстрее устают, таская за своей спиной тяжеловесы.</a:t>
            </a:r>
          </a:p>
          <a:p>
            <a:pPr eaLnBrk="1" hangingPunct="1">
              <a:buNone/>
              <a:defRPr/>
            </a:pPr>
            <a:r>
              <a:rPr lang="ru-RU" dirty="0" smtClean="0"/>
              <a:t>4.</a:t>
            </a:r>
            <a:r>
              <a:rPr lang="ru-RU" sz="2800" dirty="0" smtClean="0"/>
              <a:t> Пожалуйста, позаботьтесь о ваших детях и об их здоровье!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Выбор темы</a:t>
            </a:r>
            <a:br>
              <a:rPr lang="ru-RU" i="1" dirty="0" smtClean="0"/>
            </a:br>
            <a:r>
              <a:rPr lang="ru-RU" dirty="0" smtClean="0"/>
              <a:t>здоровье школьника – здоровье будущего поколения.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ученикам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dirty="0" smtClean="0"/>
              <a:t>1.Не носите лишнего в ранцах.</a:t>
            </a:r>
          </a:p>
          <a:p>
            <a:pPr>
              <a:buNone/>
              <a:defRPr/>
            </a:pPr>
            <a:r>
              <a:rPr lang="ru-RU" dirty="0" smtClean="0"/>
              <a:t>2.Проверяйте ранец ежедневно и не забывайте вытащить из него ненужные учебники.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Правила для поддержания правильной осанки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 dirty="0" smtClean="0"/>
              <a:t>1.Выполнять упражнения по укреплению мышц туловища.</a:t>
            </a:r>
          </a:p>
          <a:p>
            <a:pPr>
              <a:buNone/>
              <a:defRPr/>
            </a:pPr>
            <a:r>
              <a:rPr lang="ru-RU" dirty="0" smtClean="0"/>
              <a:t>2.При переносе тяжестей нужно равномерно нагружать руки.</a:t>
            </a:r>
          </a:p>
          <a:p>
            <a:pPr>
              <a:buNone/>
              <a:defRPr/>
            </a:pPr>
            <a:r>
              <a:rPr lang="ru-RU" dirty="0" smtClean="0"/>
              <a:t>3.Не носить ранец или портфель в одной руке.</a:t>
            </a:r>
          </a:p>
          <a:p>
            <a:pPr>
              <a:buNone/>
              <a:defRPr/>
            </a:pPr>
            <a:r>
              <a:rPr lang="ru-RU" dirty="0" smtClean="0"/>
              <a:t>4.Правильно сидеть за столом, партой, на стуле, не горбиться.</a:t>
            </a:r>
          </a:p>
          <a:p>
            <a:pPr>
              <a:buNone/>
              <a:defRPr/>
            </a:pPr>
            <a:r>
              <a:rPr lang="ru-RU" dirty="0" smtClean="0"/>
              <a:t>5.Спать необходимо на жесткой постели с невысокой подушкой.</a:t>
            </a:r>
          </a:p>
          <a:p>
            <a:pPr>
              <a:buNone/>
              <a:defRPr/>
            </a:pPr>
            <a:r>
              <a:rPr lang="ru-RU" dirty="0" smtClean="0"/>
              <a:t>6.Стоять и выполнять различную работу с выпрямленной спиной.</a:t>
            </a:r>
          </a:p>
          <a:p>
            <a:pPr>
              <a:buNone/>
              <a:defRPr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1)Узнать, сколько должен весить портфель( ранец);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2)как влияет тяжёлый портфель (ранец) на здоровье, выявить способы облегчения;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 3)как избежать губительного воздействия тяжёлого ранца на здоровье ребёнка.</a:t>
            </a:r>
            <a:endParaRPr lang="ru-RU" dirty="0"/>
          </a:p>
        </p:txBody>
      </p:sp>
      <p:pic>
        <p:nvPicPr>
          <p:cNvPr id="4" name="Рисунок 6" descr="91938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14813"/>
            <a:ext cx="2286021" cy="228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roduct_450252_b2a54094_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310749"/>
            <a:ext cx="2071684" cy="21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1.Проанализировать данные в медицинской литературе по теме исследования.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2.Узнать  историю портфеля ( ранца).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3.Познакомиться с требованиями, предъявляемыми к школьным принадлежностям.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4.</a:t>
            </a:r>
            <a:r>
              <a:rPr lang="ru-RU" dirty="0" smtClean="0"/>
              <a:t>Исследовать портфели и его содержимое у одноклассников.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5.Сделать выводы о соответствии веса портфеля, его содержимого и веса самого ученика.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latin typeface="Times New Roman" pitchFamily="18" charset="0"/>
              </a:rPr>
              <a:t>6.Провести практические работы (взвешивание пустого портфеля, взвешивание портфеля с учебниками по дням недели);	                                                                                        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7.Выработать рекомендации, как  снизить вес ранца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b="1" i="1" dirty="0" smtClean="0"/>
              <a:t>Гипотеза исследования: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b="1" i="1" dirty="0" smtClean="0"/>
              <a:t> </a:t>
            </a:r>
            <a:r>
              <a:rPr lang="ru-RU" dirty="0" smtClean="0"/>
              <a:t>Мы предполагаем, что тяжёлый ранец вредит здоровью.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b="1" i="1" dirty="0" smtClean="0"/>
              <a:t>Методы исследования: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b="1" i="1" dirty="0" smtClean="0"/>
              <a:t>-</a:t>
            </a:r>
            <a:r>
              <a:rPr lang="ru-RU" dirty="0" smtClean="0"/>
              <a:t>анкетирование;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/>
              <a:t>-опрос;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/>
              <a:t>-наблюдение;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/>
              <a:t>-сбор информации из книг, журналов, интернета, газет.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ru-RU" sz="3200" i="1" dirty="0" smtClean="0"/>
              <a:t>Предмет </a:t>
            </a:r>
            <a:r>
              <a:rPr lang="ru-RU" sz="3200" i="1" dirty="0" err="1" smtClean="0"/>
              <a:t>исследования:</a:t>
            </a:r>
            <a:r>
              <a:rPr lang="ru-RU" sz="3200" dirty="0" err="1" smtClean="0"/>
              <a:t>осанка</a:t>
            </a:r>
            <a:r>
              <a:rPr lang="ru-RU" sz="3200" dirty="0" smtClean="0"/>
              <a:t> школьника – основа здоровья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ранцы</a:t>
            </a:r>
            <a:endParaRPr lang="ru-RU" dirty="0"/>
          </a:p>
        </p:txBody>
      </p:sp>
      <p:pic>
        <p:nvPicPr>
          <p:cNvPr id="4" name="Рисунок 5" descr="IMG_0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850112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портится осанка?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05622"/>
            <a:ext cx="8143932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</a:rPr>
              <a:t>Сколиоз – искривление позвоночника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Период с </a:t>
            </a:r>
            <a:r>
              <a:rPr lang="ru-RU" b="1" dirty="0" smtClean="0">
                <a:latin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</a:rPr>
              <a:t> до </a:t>
            </a:r>
            <a:r>
              <a:rPr lang="ru-RU" b="1" dirty="0" smtClean="0">
                <a:latin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</a:rPr>
              <a:t> лет – самый важный в формировании осанки!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Чем ты старше, тем </a:t>
            </a:r>
            <a:r>
              <a:rPr lang="ru-RU" b="1" dirty="0" smtClean="0">
                <a:latin typeface="Times New Roman" pitchFamily="18" charset="0"/>
              </a:rPr>
              <a:t>труднее</a:t>
            </a:r>
            <a:r>
              <a:rPr lang="ru-RU" dirty="0" smtClean="0">
                <a:latin typeface="Times New Roman" pitchFamily="18" charset="0"/>
              </a:rPr>
              <a:t> исправить осанку!</a:t>
            </a:r>
          </a:p>
          <a:p>
            <a:endParaRPr lang="ru-RU" dirty="0"/>
          </a:p>
        </p:txBody>
      </p:sp>
      <p:pic>
        <p:nvPicPr>
          <p:cNvPr id="4" name="Picture 4" descr="898_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422" y="3286124"/>
            <a:ext cx="3810000" cy="337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</a:rPr>
              <a:t>10 признаков хорошего школьного ранца.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1. Масса пустого ранца не должна превышать 1 кг.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2. Наличие ортопедической спинки.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3. Изготовлен из непромокаемого прочного материала.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4. Мягкие широкие лямки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5. Светоотражающие элементы, которые обеспечат безопасность ребёнка при движении в темное время суток или в условиях недостаточной видимости.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6. Жесткий корпус.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7. Водонепроницаемое дно с ножками.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8. Удобные замки и молнии, закрыты клапанами.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9. Несколько карманов и удобные внутренние отделения.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10.  Ручка у хорошего ранца должна быть неудобной, чтобы у малыша не возникало желания носить тяжести в руках.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23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319</TotalTime>
  <Words>841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Апекс</vt:lpstr>
      <vt:lpstr>Слайд</vt:lpstr>
      <vt:lpstr>МБОУ « Кантемировский лицей»</vt:lpstr>
      <vt:lpstr>Выбор темы здоровье школьника – здоровье будущего поколения.</vt:lpstr>
      <vt:lpstr>Вопросы  </vt:lpstr>
      <vt:lpstr>Задачи</vt:lpstr>
      <vt:lpstr>Предмет исследования:осанка школьника – основа здоровья</vt:lpstr>
      <vt:lpstr>Наши ранцы</vt:lpstr>
      <vt:lpstr>Почему портится осанка?</vt:lpstr>
      <vt:lpstr>Сколиоз – искривление позвоночника</vt:lpstr>
      <vt:lpstr>10 признаков хорошего школьного ранца.</vt:lpstr>
      <vt:lpstr>На всё есть нормы</vt:lpstr>
      <vt:lpstr>План</vt:lpstr>
      <vt:lpstr>Проблемы с опорно-двигательным аппаратом</vt:lpstr>
      <vt:lpstr>Вес учебных предметов и тетрадей</vt:lpstr>
      <vt:lpstr>Вес ранца</vt:lpstr>
      <vt:lpstr>Вес ранца</vt:lpstr>
      <vt:lpstr>Итоги</vt:lpstr>
      <vt:lpstr>Выводы</vt:lpstr>
      <vt:lpstr>Как вес портфеля вредит здоровью</vt:lpstr>
      <vt:lpstr>Рекомендации родителям</vt:lpstr>
      <vt:lpstr>Рекомендации ученикам</vt:lpstr>
      <vt:lpstr>Правила для поддержания правильной осанки </vt:lpstr>
    </vt:vector>
  </TitlesOfParts>
  <Company>machine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 Кантемировский лицей»</dc:title>
  <dc:creator>user</dc:creator>
  <cp:lastModifiedBy>кабинет21</cp:lastModifiedBy>
  <cp:revision>36</cp:revision>
  <dcterms:created xsi:type="dcterms:W3CDTF">2015-05-04T16:31:48Z</dcterms:created>
  <dcterms:modified xsi:type="dcterms:W3CDTF">2015-05-06T07:40:25Z</dcterms:modified>
</cp:coreProperties>
</file>